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20"/>
  </p:notesMasterIdLst>
  <p:sldIdLst>
    <p:sldId id="270" r:id="rId2"/>
    <p:sldId id="271" r:id="rId3"/>
    <p:sldId id="256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FF87F-9ED9-43BA-927F-37677B887937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5CBF-7994-45C7-BBE0-E06FE66A5F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150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496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97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427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4187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66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063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5611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124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54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913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489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999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809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564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8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396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DFA9D-40E7-49CC-9571-4580777E2CE8}" type="datetimeFigureOut">
              <a:rPr lang="es-CO" smtClean="0"/>
              <a:t>31/07/2019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10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39037" y="753291"/>
            <a:ext cx="8596668" cy="1320800"/>
          </a:xfrm>
        </p:spPr>
        <p:txBody>
          <a:bodyPr/>
          <a:lstStyle/>
          <a:p>
            <a:pPr algn="ctr"/>
            <a:r>
              <a:rPr lang="es-419" dirty="0"/>
              <a:t>CONCEPTOS DE SISTEMAS DE INFORMACIÓN</a:t>
            </a:r>
          </a:p>
        </p:txBody>
      </p:sp>
    </p:spTree>
    <p:extLst>
      <p:ext uri="{BB962C8B-B14F-4D97-AF65-F5344CB8AC3E}">
        <p14:creationId xmlns:p14="http://schemas.microsoft.com/office/powerpoint/2010/main" val="2158676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Adaptabilidad</a:t>
            </a:r>
          </a:p>
        </p:txBody>
      </p:sp>
      <p:sp>
        <p:nvSpPr>
          <p:cNvPr id="3" name="Rectángulo 2"/>
          <p:cNvSpPr/>
          <p:nvPr/>
        </p:nvSpPr>
        <p:spPr>
          <a:xfrm>
            <a:off x="0" y="1695668"/>
            <a:ext cx="106463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800" dirty="0"/>
              <a:t>Es la </a:t>
            </a:r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propiedad</a:t>
            </a:r>
            <a:r>
              <a:rPr lang="es-CO" sz="2800" dirty="0"/>
              <a:t> que tiene un sistema de aprender y modificar un proceso, un estado o una característica de acuerdo a las modificaciones que sufre el contexto. Esto se logra a través de un mecanismo de adaptación que permita responder a los cambios internos y externos a través del tiempo. </a:t>
            </a:r>
          </a:p>
          <a:p>
            <a:pPr lvl="0" algn="just"/>
            <a:endParaRPr lang="es-419" sz="2800" dirty="0"/>
          </a:p>
          <a:p>
            <a:pPr algn="just"/>
            <a:r>
              <a:rPr lang="es-CO" sz="2800" dirty="0"/>
              <a:t>Para que un sistema pueda ser adaptable debe tener un fluido intercambio con el medio en el que se desarrolla.</a:t>
            </a:r>
          </a:p>
          <a:p>
            <a:pPr algn="just"/>
            <a:endParaRPr lang="es-CO" sz="2800" dirty="0"/>
          </a:p>
          <a:p>
            <a:pPr algn="just"/>
            <a:r>
              <a:rPr lang="es-CO" sz="2800" dirty="0"/>
              <a:t>Ejemplo el organismo, sistemas expertos, robótica, entre otros</a:t>
            </a:r>
          </a:p>
        </p:txBody>
      </p:sp>
    </p:spTree>
    <p:extLst>
      <p:ext uri="{BB962C8B-B14F-4D97-AF65-F5344CB8AC3E}">
        <p14:creationId xmlns:p14="http://schemas.microsoft.com/office/powerpoint/2010/main" val="3267350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err="1">
                <a:latin typeface="Algerian" panose="04020705040A02060702" pitchFamily="82" charset="0"/>
              </a:rPr>
              <a:t>GlobalidAd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1695668"/>
            <a:ext cx="106463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800" dirty="0"/>
              <a:t>La </a:t>
            </a:r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interconexión</a:t>
            </a:r>
            <a:r>
              <a:rPr lang="es-CO" sz="2800" dirty="0"/>
              <a:t> efectiva y global de carácter económico, cultural, turístico, científico, técnico y comunicativo. Todo tiene que ver con todo y todo actúa sobre todo, lo que en cierto sentido siempre ha habido. La globalidad es autorreferencial y se lleva a cabo mediante los modernas técnicas comunicativas en tiempo real.</a:t>
            </a:r>
          </a:p>
        </p:txBody>
      </p:sp>
    </p:spTree>
    <p:extLst>
      <p:ext uri="{BB962C8B-B14F-4D97-AF65-F5344CB8AC3E}">
        <p14:creationId xmlns:p14="http://schemas.microsoft.com/office/powerpoint/2010/main" val="1790263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SINERGIA</a:t>
            </a:r>
          </a:p>
        </p:txBody>
      </p:sp>
      <p:sp>
        <p:nvSpPr>
          <p:cNvPr id="3" name="Rectángulo 2"/>
          <p:cNvSpPr/>
          <p:nvPr/>
        </p:nvSpPr>
        <p:spPr>
          <a:xfrm>
            <a:off x="0" y="1695668"/>
            <a:ext cx="106463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Es considerada entonces como una situación de integración óptima de los componentes del sistema. Esto implica que todos los componentes trabajando en conjunto dan lugar a la existencia de un fenómeno diferente y novedoso, que no puede explicarse a través de sus partes.</a:t>
            </a:r>
          </a:p>
          <a:p>
            <a:pPr lvl="0" algn="just"/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Es aquello en el que el todo es mayor a la suma de sus partes.</a:t>
            </a:r>
          </a:p>
          <a:p>
            <a:pPr lvl="0" algn="just"/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Ejemplo, grupos de trabajo, empresas, vehículo, sistema político, </a:t>
            </a:r>
            <a:r>
              <a:rPr lang="es-CO" sz="2800">
                <a:latin typeface="Arial" panose="020B0604020202020204" pitchFamily="34" charset="0"/>
                <a:cs typeface="Arial" panose="020B0604020202020204" pitchFamily="34" charset="0"/>
              </a:rPr>
              <a:t>entre otros</a:t>
            </a:r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182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Retroalimentación</a:t>
            </a:r>
          </a:p>
        </p:txBody>
      </p:sp>
      <p:sp>
        <p:nvSpPr>
          <p:cNvPr id="3" name="Rectángulo 2"/>
          <p:cNvSpPr/>
          <p:nvPr/>
        </p:nvSpPr>
        <p:spPr>
          <a:xfrm>
            <a:off x="0" y="1695668"/>
            <a:ext cx="1064632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Proceso mediante el cual un resultado vuelve a sufrir transformación para alcanzar un objetivo específico, de tal manera que el producto, bien o servicio pueda ser utilizado por el usuario final sin restricción alguna.</a:t>
            </a:r>
          </a:p>
        </p:txBody>
      </p:sp>
    </p:spTree>
    <p:extLst>
      <p:ext uri="{BB962C8B-B14F-4D97-AF65-F5344CB8AC3E}">
        <p14:creationId xmlns:p14="http://schemas.microsoft.com/office/powerpoint/2010/main" val="1080607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Equilibrio (homeostasia)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0" y="1695668"/>
            <a:ext cx="106463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800" dirty="0"/>
              <a:t>Es aquella condición de la materia que le permite ser estable con respecto a las fuerzas con las que interactúa en el espacio donde se encuentra.</a:t>
            </a:r>
          </a:p>
          <a:p>
            <a:pPr lvl="0" algn="just"/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a temperatura corporal, ejercicio físico</a:t>
            </a:r>
          </a:p>
        </p:txBody>
      </p:sp>
    </p:spTree>
    <p:extLst>
      <p:ext uri="{BB962C8B-B14F-4D97-AF65-F5344CB8AC3E}">
        <p14:creationId xmlns:p14="http://schemas.microsoft.com/office/powerpoint/2010/main" val="3748623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entropía</a:t>
            </a:r>
          </a:p>
        </p:txBody>
      </p:sp>
      <p:sp>
        <p:nvSpPr>
          <p:cNvPr id="3" name="Rectángulo 2"/>
          <p:cNvSpPr/>
          <p:nvPr/>
        </p:nvSpPr>
        <p:spPr>
          <a:xfrm>
            <a:off x="0" y="1695668"/>
            <a:ext cx="1064632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800" dirty="0"/>
              <a:t>Hace referencia al deterioro que sufren los elementos o dispositivos que transforman la materia prima en productos terminados o también simboliza el desorden que hace que presentan en sistema en ejecución.</a:t>
            </a:r>
          </a:p>
          <a:p>
            <a:pPr lvl="0" algn="just"/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Ejemplo: Maquinaria agrícola e industrial, la sociedad, materia prima, entre otros.</a:t>
            </a:r>
          </a:p>
        </p:txBody>
      </p:sp>
    </p:spTree>
    <p:extLst>
      <p:ext uri="{BB962C8B-B14F-4D97-AF65-F5344CB8AC3E}">
        <p14:creationId xmlns:p14="http://schemas.microsoft.com/office/powerpoint/2010/main" val="1461901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err="1">
                <a:latin typeface="Algerian" panose="04020705040A02060702" pitchFamily="82" charset="0"/>
              </a:rPr>
              <a:t>negentropía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1695668"/>
            <a:ext cx="106463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800" dirty="0"/>
              <a:t>Es el estado organizado que contribuye a la existencia y permanencia de un sistema en todos sus ámbitos</a:t>
            </a:r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Ejemplo: Sistemas de cómputo, software, una comunidad que trabaja en pro del bienestar común, entre otros. </a:t>
            </a:r>
          </a:p>
        </p:txBody>
      </p:sp>
    </p:spTree>
    <p:extLst>
      <p:ext uri="{BB962C8B-B14F-4D97-AF65-F5344CB8AC3E}">
        <p14:creationId xmlns:p14="http://schemas.microsoft.com/office/powerpoint/2010/main" val="2241766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Componentes de un sistema de información</a:t>
            </a:r>
          </a:p>
        </p:txBody>
      </p:sp>
      <p:pic>
        <p:nvPicPr>
          <p:cNvPr id="1032" name="Picture 8" descr="Resultado de imagen para entrada proceso salida y retroalimentacion ejemp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47" y="2132375"/>
            <a:ext cx="7590699" cy="3158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953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624044" y="739587"/>
            <a:ext cx="41609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latin typeface="Algerian" panose="04020705040A02060702" pitchFamily="82" charset="0"/>
              </a:rPr>
              <a:t>p</a:t>
            </a:r>
            <a:r>
              <a:rPr lang="es-CO" sz="4000" b="1" dirty="0" err="1">
                <a:latin typeface="Algerian" panose="04020705040A02060702" pitchFamily="82" charset="0"/>
              </a:rPr>
              <a:t>aradigma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5F29F25-AF1A-47ED-A82C-F8FA73345281}"/>
              </a:ext>
            </a:extLst>
          </p:cNvPr>
          <p:cNvSpPr/>
          <p:nvPr/>
        </p:nvSpPr>
        <p:spPr>
          <a:xfrm>
            <a:off x="0" y="1695668"/>
            <a:ext cx="1064632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800" dirty="0"/>
              <a:t>Es un patrón, prototipo, modelo, guía, arquetipo o ejemplo a seguir.</a:t>
            </a:r>
          </a:p>
          <a:p>
            <a:pPr lvl="0"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e considera como la base sobre el cual se lleva a cabo algo. </a:t>
            </a:r>
          </a:p>
          <a:p>
            <a:pPr lvl="0" algn="just"/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9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dat0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07347" y="1447473"/>
            <a:ext cx="106463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3200" dirty="0"/>
              <a:t>Es un valor o referente que recibe el computador por diferentes medios, los datos representan la información que el programador manipula en la construcción de una solución o en el desarrollo de un algoritmo.</a:t>
            </a:r>
          </a:p>
          <a:p>
            <a:pPr algn="just"/>
            <a:endParaRPr lang="es-CO" sz="3200" dirty="0"/>
          </a:p>
          <a:p>
            <a:pPr algn="just"/>
            <a:r>
              <a:rPr lang="es-CO" sz="3200" dirty="0"/>
              <a:t>En programación, un dato es la expresión general que describe las características de las entidades sobre las cuales opera un algoritmo. En estructura de datos, es la parte mínima de la información</a:t>
            </a:r>
          </a:p>
        </p:txBody>
      </p:sp>
      <p:pic>
        <p:nvPicPr>
          <p:cNvPr id="4" name="Imagen 3" descr="https://upload.wikimedia.org/wikipedia/commons/thumb/e/e6/ProcesamientoDatos.svg/300px-ProcesamientoDatos.sv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0319" y="6086203"/>
            <a:ext cx="2857500" cy="38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917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INFORMACIÓN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00363" y="2587447"/>
            <a:ext cx="1064632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3200" dirty="0"/>
              <a:t>Es un conjunto organizado de datos procesados, que constituyen un mensaje que cambia el estado de conocimiento del sujeto o sistema que recibe dicho mensaje</a:t>
            </a:r>
            <a:endParaRPr lang="es-CO" sz="3600" dirty="0"/>
          </a:p>
        </p:txBody>
      </p:sp>
    </p:spTree>
    <p:extLst>
      <p:ext uri="{BB962C8B-B14F-4D97-AF65-F5344CB8AC3E}">
        <p14:creationId xmlns:p14="http://schemas.microsoft.com/office/powerpoint/2010/main" val="211484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sistema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00363" y="2587447"/>
            <a:ext cx="1064632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dirty="0"/>
              <a:t>Es un conjunto de elementos relacionados entre sí y que funcionan como un todo.</a:t>
            </a:r>
          </a:p>
          <a:p>
            <a:pPr algn="just"/>
            <a:endParaRPr lang="es-CO" sz="2800" dirty="0"/>
          </a:p>
          <a:p>
            <a:pPr algn="just"/>
            <a:r>
              <a:rPr lang="es-CO" sz="2800" dirty="0"/>
              <a:t>Un sistema es un conjunto de partes o elementos organizadas y relacionadas que interactúan entre sí para lograr un objetivo. Los sistemas reciben (entrada) datos, energía o materia del ambiente y proveen (salida) información, energía o materia.</a:t>
            </a:r>
            <a:endParaRPr lang="es-419" sz="2800" dirty="0"/>
          </a:p>
          <a:p>
            <a:pPr algn="just"/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126370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Sistema abierto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48112" y="1646921"/>
            <a:ext cx="1064632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419" sz="2800" dirty="0"/>
              <a:t>Cuando los sistemas informáticos se configuran de forma tal que permiten la interoperabilidad y la utilización de estándares abiertos (es decir, disponibles por el total de la comunidad) se denominan sistemas abiertos</a:t>
            </a:r>
          </a:p>
          <a:p>
            <a:pPr algn="just"/>
            <a:endParaRPr lang="es-419" sz="2800" dirty="0"/>
          </a:p>
          <a:p>
            <a:pPr algn="just"/>
            <a:r>
              <a:rPr lang="es-419" sz="2800" dirty="0"/>
              <a:t>Ejemplo: Célula, plantas, cuerpo humano, seres vivos, la informática, una ciudad, la economía, entre otros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3221266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Sistema CERRADO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48112" y="1646921"/>
            <a:ext cx="1064632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419" sz="2800" dirty="0"/>
              <a:t>Los sistemas cerrados son aquellos que tienen un comportamiento autónomo, y no tienen una interacción con otros agentes físicos situados fuera de él. No existe una relación de causalidad ni una correlación con nada que está por fuera, y por lo tanto pueden sobrevivir en base a sus propios mecanismos de funcionamiento.</a:t>
            </a:r>
          </a:p>
          <a:p>
            <a:pPr algn="just"/>
            <a:endParaRPr lang="es-419" sz="2800" dirty="0"/>
          </a:p>
          <a:p>
            <a:pPr algn="just"/>
            <a:r>
              <a:rPr lang="es-419" sz="2800" dirty="0"/>
              <a:t>Ejemplo: Reloj de cuerda, avión, una batería de coche, termo, televisor, olla a presión, entre otros</a:t>
            </a:r>
          </a:p>
        </p:txBody>
      </p:sp>
    </p:spTree>
    <p:extLst>
      <p:ext uri="{BB962C8B-B14F-4D97-AF65-F5344CB8AC3E}">
        <p14:creationId xmlns:p14="http://schemas.microsoft.com/office/powerpoint/2010/main" val="2666926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PROCESO</a:t>
            </a:r>
          </a:p>
        </p:txBody>
      </p:sp>
      <p:sp>
        <p:nvSpPr>
          <p:cNvPr id="3" name="Rectángulo 2"/>
          <p:cNvSpPr/>
          <p:nvPr/>
        </p:nvSpPr>
        <p:spPr>
          <a:xfrm>
            <a:off x="0" y="1447473"/>
            <a:ext cx="106463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dirty="0"/>
              <a:t>Un proceso es una secuencia de pasos dispuesta con algún tipo de lógica que se enfoca en lograr algún resultado específico.</a:t>
            </a:r>
          </a:p>
          <a:p>
            <a:pPr algn="just"/>
            <a:endParaRPr lang="es-CO" sz="2800" dirty="0"/>
          </a:p>
          <a:p>
            <a:pPr algn="just"/>
            <a:r>
              <a:rPr lang="es-CO" sz="2800" dirty="0"/>
              <a:t>Los procesos son mecanismos de comportamiento que diseñan los hombres para mejorar la productividad de algo, para establecer un orden o eliminar algún tipo de problema. </a:t>
            </a:r>
            <a:endParaRPr lang="es-419" sz="2800" dirty="0"/>
          </a:p>
        </p:txBody>
      </p:sp>
      <p:pic>
        <p:nvPicPr>
          <p:cNvPr id="4" name="Imagen 3" descr="https://definicion.mx/wp-content/uploads/2013/03/proces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887" y="4125129"/>
            <a:ext cx="2207623" cy="1891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254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lgerian" panose="04020705040A02060702" pitchFamily="82" charset="0"/>
              </a:rPr>
              <a:t>MULTIFINALIDAD</a:t>
            </a:r>
          </a:p>
        </p:txBody>
      </p:sp>
      <p:sp>
        <p:nvSpPr>
          <p:cNvPr id="3" name="Rectángulo 2"/>
          <p:cNvSpPr/>
          <p:nvPr/>
        </p:nvSpPr>
        <p:spPr>
          <a:xfrm>
            <a:off x="0" y="1447473"/>
            <a:ext cx="1064632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dirty="0"/>
              <a:t>Se refiere a los múltiples objetivos que puede alcanzar un sistema.</a:t>
            </a:r>
          </a:p>
          <a:p>
            <a:pPr algn="just"/>
            <a:endParaRPr lang="es-CO" sz="2800" dirty="0"/>
          </a:p>
          <a:p>
            <a:pPr algn="just"/>
            <a:r>
              <a:rPr lang="es-CO" sz="2800" dirty="0"/>
              <a:t>Ejemplo</a:t>
            </a:r>
          </a:p>
          <a:p>
            <a:pPr algn="just"/>
            <a:endParaRPr lang="es-CO" sz="2800" dirty="0"/>
          </a:p>
          <a:p>
            <a:pPr algn="just"/>
            <a:r>
              <a:rPr lang="es-CO" sz="2800" dirty="0"/>
              <a:t>Compañías de celular, el sistema metro, el sistema educativo, entre otros</a:t>
            </a:r>
          </a:p>
        </p:txBody>
      </p:sp>
    </p:spTree>
    <p:extLst>
      <p:ext uri="{BB962C8B-B14F-4D97-AF65-F5344CB8AC3E}">
        <p14:creationId xmlns:p14="http://schemas.microsoft.com/office/powerpoint/2010/main" val="3541238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err="1">
                <a:latin typeface="Algerian" panose="04020705040A02060702" pitchFamily="82" charset="0"/>
              </a:rPr>
              <a:t>equifinalidad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1695668"/>
            <a:ext cx="106463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dirty="0"/>
              <a:t>Es la propiedad de conseguir algo por diferentes caminos independiente de las dificultades que se puedan presentar pero la idea es alcanzar la meta o el objetivo.</a:t>
            </a:r>
          </a:p>
          <a:p>
            <a:pPr algn="just"/>
            <a:endParaRPr lang="es-CO" sz="2800" dirty="0"/>
          </a:p>
          <a:p>
            <a:pPr algn="just"/>
            <a:r>
              <a:rPr lang="es-CO" sz="2800" dirty="0"/>
              <a:t>Ejemplo el conocimiento, una invención, los sistemas computacionales, entre otros</a:t>
            </a:r>
          </a:p>
        </p:txBody>
      </p:sp>
    </p:spTree>
    <p:extLst>
      <p:ext uri="{BB962C8B-B14F-4D97-AF65-F5344CB8AC3E}">
        <p14:creationId xmlns:p14="http://schemas.microsoft.com/office/powerpoint/2010/main" val="3750081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crosu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1243</TotalTime>
  <Words>557</Words>
  <Application>Microsoft Office PowerPoint</Application>
  <PresentationFormat>Panorámica</PresentationFormat>
  <Paragraphs>65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Algerian</vt:lpstr>
      <vt:lpstr>Arial</vt:lpstr>
      <vt:lpstr>Calibri</vt:lpstr>
      <vt:lpstr>Trebuchet MS</vt:lpstr>
      <vt:lpstr>Wingdings 3</vt:lpstr>
      <vt:lpstr>Faceta</vt:lpstr>
      <vt:lpstr>CONCEPTOS DE SISTEMAS DE INFORMACIÓN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Computadores para Docentes 11</dc:creator>
  <cp:lastModifiedBy>Rodrigo Alcides Patiño</cp:lastModifiedBy>
  <cp:revision>80</cp:revision>
  <dcterms:created xsi:type="dcterms:W3CDTF">2014-02-10T13:25:25Z</dcterms:created>
  <dcterms:modified xsi:type="dcterms:W3CDTF">2019-07-31T22:25:09Z</dcterms:modified>
</cp:coreProperties>
</file>